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309" r:id="rId11"/>
    <p:sldId id="310" r:id="rId12"/>
    <p:sldId id="279" r:id="rId13"/>
    <p:sldId id="280" r:id="rId14"/>
    <p:sldId id="281" r:id="rId15"/>
    <p:sldId id="282" r:id="rId16"/>
    <p:sldId id="283" r:id="rId17"/>
    <p:sldId id="284" r:id="rId18"/>
    <p:sldId id="305" r:id="rId19"/>
    <p:sldId id="285" r:id="rId20"/>
    <p:sldId id="286" r:id="rId21"/>
    <p:sldId id="287" r:id="rId22"/>
    <p:sldId id="288" r:id="rId23"/>
    <p:sldId id="302" r:id="rId24"/>
    <p:sldId id="289" r:id="rId25"/>
    <p:sldId id="306" r:id="rId26"/>
    <p:sldId id="290" r:id="rId27"/>
    <p:sldId id="301" r:id="rId28"/>
    <p:sldId id="291" r:id="rId29"/>
    <p:sldId id="292" r:id="rId30"/>
    <p:sldId id="293" r:id="rId31"/>
    <p:sldId id="307" r:id="rId32"/>
    <p:sldId id="294" r:id="rId33"/>
    <p:sldId id="299" r:id="rId34"/>
    <p:sldId id="300" r:id="rId35"/>
    <p:sldId id="295" r:id="rId36"/>
    <p:sldId id="296" r:id="rId37"/>
    <p:sldId id="297" r:id="rId38"/>
    <p:sldId id="298" r:id="rId39"/>
    <p:sldId id="303" r:id="rId4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732" autoAdjust="0"/>
  </p:normalViewPr>
  <p:slideViewPr>
    <p:cSldViewPr>
      <p:cViewPr>
        <p:scale>
          <a:sx n="82" d="100"/>
          <a:sy n="82" d="100"/>
        </p:scale>
        <p:origin x="-7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8089D-05E1-4B56-A2D5-2029BAEE4644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F2695-6148-48EE-B052-E7FFA2E47875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F2695-6148-48EE-B052-E7FFA2E47875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DF2695-6148-48EE-B052-E7FFA2E47875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dirty="0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2C6E940-3D88-440A-BCC8-16310BE9627F}" type="datetimeFigureOut">
              <a:rPr lang="fr-FR" smtClean="0"/>
              <a:pPr/>
              <a:t>05/05/2011</a:t>
            </a:fld>
            <a:endParaRPr lang="fr-FR" dirty="0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BB1BB58-5429-4408-81F2-F6D096A7ED82}" type="slidenum">
              <a:rPr lang="fr-FR" smtClean="0"/>
              <a:pPr/>
              <a:t>‹N°›</a:t>
            </a:fld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347046"/>
          </a:xfrm>
        </p:spPr>
        <p:txBody>
          <a:bodyPr>
            <a:noAutofit/>
          </a:bodyPr>
          <a:lstStyle/>
          <a:p>
            <a:pPr algn="ctr"/>
            <a:r>
              <a:rPr lang="fr-FR" sz="3600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Comment faire pour créer une entreprise ?</a:t>
            </a:r>
            <a:endParaRPr lang="fr-FR" sz="3600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038872"/>
          </a:xfrm>
        </p:spPr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214282" y="1142984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sociétés de personnes </a:t>
            </a:r>
            <a:endParaRPr lang="fr-FR" sz="3600" dirty="0"/>
          </a:p>
        </p:txBody>
      </p:sp>
      <p:sp>
        <p:nvSpPr>
          <p:cNvPr id="7" name="Flèche vers le bas 6"/>
          <p:cNvSpPr/>
          <p:nvPr/>
        </p:nvSpPr>
        <p:spPr>
          <a:xfrm>
            <a:off x="1571604" y="1928802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285721" y="2714620"/>
            <a:ext cx="27146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Société en nom collectif</a:t>
            </a:r>
            <a:endParaRPr lang="fr-FR" sz="2000" b="1" dirty="0"/>
          </a:p>
        </p:txBody>
      </p:sp>
      <p:sp>
        <p:nvSpPr>
          <p:cNvPr id="9" name="Flèche vers le bas 8"/>
          <p:cNvSpPr/>
          <p:nvPr/>
        </p:nvSpPr>
        <p:spPr>
          <a:xfrm>
            <a:off x="3929058" y="1928802"/>
            <a:ext cx="357190" cy="1285884"/>
          </a:xfrm>
          <a:prstGeom prst="downArrow">
            <a:avLst>
              <a:gd name="adj1" fmla="val 50000"/>
              <a:gd name="adj2" fmla="val 51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500298" y="3567946"/>
            <a:ext cx="41434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Société en commandite simple</a:t>
            </a:r>
            <a:endParaRPr lang="fr-FR" sz="2000" b="1" dirty="0"/>
          </a:p>
        </p:txBody>
      </p:sp>
      <p:sp>
        <p:nvSpPr>
          <p:cNvPr id="12" name="Flèche vers le bas 11"/>
          <p:cNvSpPr/>
          <p:nvPr/>
        </p:nvSpPr>
        <p:spPr>
          <a:xfrm>
            <a:off x="6143636" y="1928802"/>
            <a:ext cx="357190" cy="22860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4857752" y="4572008"/>
            <a:ext cx="3429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Société en participation</a:t>
            </a:r>
            <a:endParaRPr lang="fr-F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52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fr-FR" sz="3600" b="1" u="sng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fr-FR" sz="3600" b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sociétés de capitaux</a:t>
            </a:r>
            <a:endParaRPr lang="fr-FR" sz="3600" dirty="0"/>
          </a:p>
        </p:txBody>
      </p:sp>
      <p:sp>
        <p:nvSpPr>
          <p:cNvPr id="4" name="Flèche vers le bas 3"/>
          <p:cNvSpPr/>
          <p:nvPr/>
        </p:nvSpPr>
        <p:spPr>
          <a:xfrm>
            <a:off x="2214546" y="1928802"/>
            <a:ext cx="357190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928662" y="2571744"/>
            <a:ext cx="27146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Société anonyme (SA)</a:t>
            </a:r>
            <a:endParaRPr lang="fr-FR" sz="2000" b="1" dirty="0"/>
          </a:p>
        </p:txBody>
      </p:sp>
      <p:sp>
        <p:nvSpPr>
          <p:cNvPr id="6" name="Flèche vers le bas 5"/>
          <p:cNvSpPr/>
          <p:nvPr/>
        </p:nvSpPr>
        <p:spPr>
          <a:xfrm>
            <a:off x="4143372" y="1928802"/>
            <a:ext cx="357190" cy="1428760"/>
          </a:xfrm>
          <a:prstGeom prst="downArrow">
            <a:avLst>
              <a:gd name="adj1" fmla="val 50000"/>
              <a:gd name="adj2" fmla="val 519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857356" y="3429000"/>
            <a:ext cx="46472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Société à responsabilité limitée (SARL)</a:t>
            </a:r>
            <a:endParaRPr lang="fr-FR" sz="2000" b="1" dirty="0"/>
          </a:p>
        </p:txBody>
      </p:sp>
      <p:sp>
        <p:nvSpPr>
          <p:cNvPr id="8" name="Flèche vers le bas 7"/>
          <p:cNvSpPr/>
          <p:nvPr/>
        </p:nvSpPr>
        <p:spPr>
          <a:xfrm>
            <a:off x="6572264" y="1928802"/>
            <a:ext cx="357190" cy="2357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4857752" y="4429132"/>
            <a:ext cx="4071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Société en commandite par actions</a:t>
            </a:r>
            <a:endParaRPr lang="fr-FR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357166"/>
            <a:ext cx="8305800" cy="3653606"/>
          </a:xfrm>
        </p:spPr>
        <p:txBody>
          <a:bodyPr>
            <a:normAutofit/>
          </a:bodyPr>
          <a:lstStyle/>
          <a:p>
            <a:pPr marL="1028700" indent="-1028700" algn="ctr">
              <a:buFont typeface="+mj-lt"/>
              <a:buAutoNum type="romanUcPeriod" startAt="3"/>
            </a:pPr>
            <a:r>
              <a:rPr lang="fr-FR" sz="54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Formalités pour la constitution d’entreprise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311447"/>
            <a:ext cx="8229600" cy="760099"/>
          </a:xfrm>
        </p:spPr>
        <p:txBody>
          <a:bodyPr>
            <a:norm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Certificats négatifs</a:t>
            </a:r>
            <a:endParaRPr lang="fr-FR" sz="2800" b="1" i="1" u="sng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571472" y="1357298"/>
          <a:ext cx="7858180" cy="5270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2143140"/>
                <a:gridCol w="1714512"/>
                <a:gridCol w="1714512"/>
              </a:tblGrid>
              <a:tr h="10715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</a:tr>
              <a:tr h="39447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Obligatoire pour les sociétés, facultatif pour les personnes physiques SARL, SNC et éventuellement l’entreprise individuelle.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Délégation du ministère du commerce et d’industrie.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Présentation d’une demande.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230 DH frais de dépôts et de retrait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572272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fr-FR" b="1" dirty="0" smtClean="0"/>
              <a:t> </a:t>
            </a:r>
          </a:p>
          <a:p>
            <a:pPr>
              <a:buNone/>
            </a:pPr>
            <a:r>
              <a:rPr lang="fr-FR" b="1" dirty="0" smtClean="0"/>
              <a:t>ROYAUME DU MAROC </a:t>
            </a:r>
          </a:p>
          <a:p>
            <a:pPr>
              <a:buNone/>
            </a:pPr>
            <a:r>
              <a:rPr lang="fr-FR" b="1" dirty="0" smtClean="0"/>
              <a:t>*******</a:t>
            </a:r>
            <a:endParaRPr lang="fr-FR" dirty="0" smtClean="0"/>
          </a:p>
          <a:p>
            <a:pPr>
              <a:buNone/>
            </a:pPr>
            <a:r>
              <a:rPr lang="fr-FR" b="1" dirty="0" smtClean="0"/>
              <a:t>OFFICE MAROCAIN DE LA PROPRIETE INDUSTRIELLE ET COMMERCIALE</a:t>
            </a:r>
            <a:endParaRPr lang="fr-FR" dirty="0" smtClean="0"/>
          </a:p>
          <a:p>
            <a:pPr>
              <a:buNone/>
            </a:pPr>
            <a:r>
              <a:rPr lang="fr-FR" b="1" dirty="0" smtClean="0"/>
              <a:t>*******</a:t>
            </a:r>
            <a:endParaRPr lang="fr-FR" dirty="0" smtClean="0"/>
          </a:p>
          <a:p>
            <a:pPr algn="ctr">
              <a:buNone/>
            </a:pPr>
            <a:r>
              <a:rPr lang="fr-FR" dirty="0" smtClean="0"/>
              <a:t> </a:t>
            </a:r>
          </a:p>
          <a:p>
            <a:pPr algn="ctr">
              <a:buNone/>
            </a:pPr>
            <a:r>
              <a:rPr lang="fr-FR" b="1" dirty="0" smtClean="0"/>
              <a:t> </a:t>
            </a:r>
          </a:p>
          <a:p>
            <a:pPr algn="ctr">
              <a:buNone/>
            </a:pPr>
            <a:r>
              <a:rPr lang="fr-FR" sz="4800" b="1" dirty="0" smtClean="0"/>
              <a:t>DEMANDE DE CERTIFICAT NEGATIF</a:t>
            </a:r>
          </a:p>
          <a:p>
            <a:pPr algn="ctr">
              <a:buNone/>
            </a:pPr>
            <a:r>
              <a:rPr lang="fr-FR" sz="3200" dirty="0" smtClean="0"/>
              <a:t>(Veuillez remplir cet imprimé en lettres capitales ou dactylographiées)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D</a:t>
            </a:r>
            <a:r>
              <a:rPr lang="fr-FR" sz="3200" dirty="0" smtClean="0"/>
              <a:t>emandeur : Constance De </a:t>
            </a:r>
            <a:r>
              <a:rPr lang="fr-FR" sz="3200" dirty="0" err="1" smtClean="0"/>
              <a:t>Ghouy</a:t>
            </a:r>
            <a:r>
              <a:rPr lang="fr-FR" sz="3200" dirty="0" smtClean="0"/>
              <a:t> .CIN N°  02VD83956.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B</a:t>
            </a:r>
            <a:r>
              <a:rPr lang="fr-FR" sz="3200" dirty="0" smtClean="0"/>
              <a:t>énéficiaire : Mme Constance de </a:t>
            </a:r>
            <a:r>
              <a:rPr lang="fr-FR" sz="3200" dirty="0" err="1" smtClean="0"/>
              <a:t>Ghouy</a:t>
            </a:r>
            <a:r>
              <a:rPr lang="fr-FR" sz="3200" dirty="0" smtClean="0"/>
              <a:t> </a:t>
            </a:r>
            <a:r>
              <a:rPr lang="fr-FR" sz="3200" b="1" dirty="0" smtClean="0"/>
              <a:t> </a:t>
            </a:r>
            <a:r>
              <a:rPr lang="fr-FR" sz="3200" dirty="0" smtClean="0"/>
              <a:t> CIN N°  02VD83956 (obligatoire)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D</a:t>
            </a:r>
            <a:r>
              <a:rPr lang="fr-FR" sz="3200" dirty="0" smtClean="0"/>
              <a:t>énominations (par ordre de préférence) :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1)    </a:t>
            </a:r>
            <a:r>
              <a:rPr lang="fr-FR" sz="3200" b="1" dirty="0" smtClean="0"/>
              <a:t>CUSTOMIZE</a:t>
            </a:r>
            <a:r>
              <a:rPr lang="fr-FR" sz="3200" dirty="0" smtClean="0"/>
              <a:t>.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 </a:t>
            </a:r>
            <a:endParaRPr lang="fr-FR" sz="3200" dirty="0" smtClean="0"/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S</a:t>
            </a:r>
            <a:r>
              <a:rPr lang="fr-FR" sz="3200" dirty="0" smtClean="0"/>
              <a:t>igles (s’il y a lieu) 	              </a:t>
            </a:r>
            <a:r>
              <a:rPr lang="fr-FR" sz="3200" b="1" dirty="0" smtClean="0"/>
              <a:t>obligatoire	        facultatif :</a:t>
            </a:r>
            <a:endParaRPr lang="fr-FR" sz="3200" dirty="0" smtClean="0"/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1) ………………………………..…………     2) …………………………… 3) …………………………… 4) ………………………………5) ……………………………………………………………………………….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A</a:t>
            </a:r>
            <a:r>
              <a:rPr lang="fr-FR" sz="3200" dirty="0" smtClean="0"/>
              <a:t>ctivité principale : Entrepreneur de travaux de décoration.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dirty="0" smtClean="0"/>
              <a:t>A</a:t>
            </a:r>
            <a:r>
              <a:rPr lang="fr-FR" sz="3200" dirty="0" smtClean="0"/>
              <a:t>dresse commerciale : AV MED VI LES RESIDENCES DE L HIVERNAGE B APP35</a:t>
            </a:r>
          </a:p>
          <a:p>
            <a:pPr algn="ctr">
              <a:buNone/>
            </a:pPr>
            <a:r>
              <a:rPr lang="fr-FR" sz="3200" dirty="0" smtClean="0"/>
              <a:t>Tél :  070 51 29 17  Ville : MARRAKECH  .Tribunal :…MARRAKECH………..</a:t>
            </a:r>
          </a:p>
          <a:p>
            <a:pPr algn="ctr">
              <a:buNone/>
            </a:pPr>
            <a:r>
              <a:rPr lang="fr-FR" sz="3200" dirty="0" smtClean="0"/>
              <a:t>X</a:t>
            </a:r>
          </a:p>
          <a:p>
            <a:pPr algn="ctr">
              <a:buNone/>
            </a:pPr>
            <a:r>
              <a:rPr lang="fr-FR" sz="3200" dirty="0" smtClean="0"/>
              <a:t>  </a:t>
            </a:r>
            <a:br>
              <a:rPr lang="fr-FR" sz="3200" dirty="0" smtClean="0"/>
            </a:br>
            <a:r>
              <a:rPr lang="fr-FR" sz="3200" b="1" dirty="0" smtClean="0"/>
              <a:t>N</a:t>
            </a:r>
            <a:r>
              <a:rPr lang="fr-FR" sz="3200" dirty="0" smtClean="0"/>
              <a:t>ature juridique :	   SA  	            SARL                 </a:t>
            </a:r>
            <a:r>
              <a:rPr lang="fr-FR" sz="3200" dirty="0" err="1" smtClean="0"/>
              <a:t>SARL</a:t>
            </a:r>
            <a:r>
              <a:rPr lang="fr-FR" sz="3200" dirty="0" smtClean="0"/>
              <a:t>(A.U)         SNC        SCS        SCI</a:t>
            </a:r>
          </a:p>
          <a:p>
            <a:pPr algn="ctr">
              <a:buNone/>
            </a:pPr>
            <a:r>
              <a:rPr lang="fr-FR" sz="3200" dirty="0" smtClean="0"/>
              <a:t>			</a:t>
            </a:r>
          </a:p>
          <a:p>
            <a:pPr algn="ctr">
              <a:buNone/>
            </a:pPr>
            <a:r>
              <a:rPr lang="fr-FR" sz="3200" dirty="0" smtClean="0"/>
              <a:t>			   SCA	            Enseigne           Succursale         GIE         SAS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b="1" u="sng" dirty="0" smtClean="0"/>
              <a:t>P</a:t>
            </a:r>
            <a:r>
              <a:rPr lang="fr-FR" sz="3200" u="sng" dirty="0" smtClean="0"/>
              <a:t>ièces jointes :</a:t>
            </a:r>
            <a:r>
              <a:rPr lang="fr-FR" sz="3200" dirty="0" smtClean="0"/>
              <a:t> 	  certificat négatif original         certificat de radiation       autorisation </a:t>
            </a:r>
          </a:p>
          <a:p>
            <a:pPr algn="ctr">
              <a:buNone/>
            </a:pPr>
            <a:r>
              <a:rPr lang="fr-FR" sz="3200" dirty="0" smtClean="0"/>
              <a:t>			</a:t>
            </a:r>
          </a:p>
          <a:p>
            <a:pPr algn="ctr">
              <a:buNone/>
            </a:pPr>
            <a:r>
              <a:rPr lang="fr-FR" sz="3200" dirty="0" smtClean="0"/>
              <a:t> 			  copie du registre de commerce         déclaration de perte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 			  autres, (à préciser) ………………………………………………………………………………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b="1" u="sng" dirty="0" smtClean="0"/>
              <a:t>T</a:t>
            </a:r>
            <a:r>
              <a:rPr lang="fr-FR" sz="3200" u="sng" dirty="0" smtClean="0"/>
              <a:t>ype de la demande :</a:t>
            </a:r>
            <a:endParaRPr lang="fr-FR" sz="3200" dirty="0" smtClean="0"/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      Création 		           Rectification de : ………………………………………………………………….</a:t>
            </a:r>
          </a:p>
          <a:p>
            <a:pPr algn="ctr">
              <a:buNone/>
            </a:pPr>
            <a:r>
              <a:rPr lang="fr-FR" sz="3200" dirty="0" smtClean="0"/>
              <a:t>      Renouvellement 	Changement de : …………………………………………………………………</a:t>
            </a:r>
          </a:p>
          <a:p>
            <a:pPr algn="ctr">
              <a:buNone/>
            </a:pPr>
            <a:r>
              <a:rPr lang="fr-FR" sz="3200" dirty="0" smtClean="0"/>
              <a:t>       Duplicata 		Adjonction de    : ………………………………………………………………….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Fait à : Marrakech, le ……………………</a:t>
            </a:r>
          </a:p>
          <a:p>
            <a:pPr algn="ctr">
              <a:buNone/>
            </a:pPr>
            <a:r>
              <a:rPr lang="fr-FR" sz="3200" dirty="0" smtClean="0"/>
              <a:t> </a:t>
            </a:r>
          </a:p>
          <a:p>
            <a:pPr algn="ctr">
              <a:buNone/>
            </a:pPr>
            <a:r>
              <a:rPr lang="fr-FR" sz="3200" dirty="0" smtClean="0"/>
              <a:t>Signature :</a:t>
            </a:r>
          </a:p>
          <a:p>
            <a:pPr algn="ctr">
              <a:buNone/>
            </a:pPr>
            <a:r>
              <a:rPr lang="fr-FR" dirty="0" smtClean="0"/>
              <a:t> </a:t>
            </a:r>
          </a:p>
          <a:p>
            <a:pPr algn="ctr">
              <a:buNone/>
            </a:pPr>
            <a:r>
              <a:rPr lang="fr-FR" dirty="0" smtClean="0"/>
              <a:t> </a:t>
            </a:r>
          </a:p>
          <a:p>
            <a:pPr algn="ctr">
              <a:buNone/>
            </a:pPr>
            <a:r>
              <a:rPr lang="fr-FR" b="1" u="sng" dirty="0" smtClean="0"/>
              <a:t>N.B</a:t>
            </a:r>
            <a:r>
              <a:rPr lang="fr-FR" dirty="0" smtClean="0"/>
              <a:t> : -    Frais : 30 DH pour les recherches + 100 </a:t>
            </a:r>
            <a:r>
              <a:rPr lang="fr-FR" dirty="0" err="1" smtClean="0"/>
              <a:t>dh</a:t>
            </a:r>
            <a:r>
              <a:rPr lang="fr-FR" dirty="0" smtClean="0"/>
              <a:t> pour le certificat négatif.</a:t>
            </a:r>
          </a:p>
          <a:p>
            <a:pPr lvl="0" algn="ctr">
              <a:buNone/>
            </a:pPr>
            <a:r>
              <a:rPr lang="fr-FR" dirty="0" smtClean="0"/>
              <a:t>Les usagers sont priés d’être munis d’un timbre de quittance de 20 </a:t>
            </a:r>
            <a:r>
              <a:rPr lang="fr-FR" dirty="0" err="1" smtClean="0"/>
              <a:t>dh</a:t>
            </a:r>
            <a:r>
              <a:rPr lang="fr-FR" dirty="0" smtClean="0"/>
              <a:t>.</a:t>
            </a:r>
          </a:p>
          <a:p>
            <a:pPr lvl="0" algn="ctr">
              <a:buNone/>
            </a:pPr>
            <a:r>
              <a:rPr lang="fr-FR" dirty="0" smtClean="0"/>
              <a:t>Passé un délai d’un mois, les certificats non retirés seront annulés.</a:t>
            </a:r>
          </a:p>
          <a:p>
            <a:pPr algn="ctr">
              <a:buNone/>
            </a:pPr>
            <a:r>
              <a:rPr lang="fr-FR" dirty="0" smtClean="0"/>
              <a:t> </a:t>
            </a:r>
          </a:p>
          <a:p>
            <a:pPr algn="ctr"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Statuts de la sociétés et Contrat  de bail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14347" y="1643050"/>
          <a:ext cx="7429553" cy="4643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959"/>
                <a:gridCol w="1324079"/>
                <a:gridCol w="2615773"/>
                <a:gridCol w="2312742"/>
              </a:tblGrid>
              <a:tr h="11429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5001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2000" b="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S.N.C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kumimoji="0" lang="fr-FR" sz="2000" b="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Fiduciaire ou notaire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Présentation de la forme retenue de la raison sociale, le montant du capital, la nature des apports et la répartition des parts entre les associés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2000" b="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( 2O DH de frais de timbre par feuille plus honoraires de la fiduciaire 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28694"/>
          </a:xfrm>
        </p:spPr>
        <p:txBody>
          <a:bodyPr>
            <a:no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Nomination des gérants</a:t>
            </a:r>
            <a:b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85786" y="1714488"/>
          <a:ext cx="7358114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1928826"/>
                <a:gridCol w="2232437"/>
                <a:gridCol w="1839529"/>
              </a:tblGrid>
              <a:tr h="1090957">
                <a:tc>
                  <a:txBody>
                    <a:bodyPr/>
                    <a:lstStyle/>
                    <a:p>
                      <a:pPr algn="ctr"/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1953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Assemblée des associés ou par statuts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Les associés nomment le gérant par un acte notarié ou sous-seing privé.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Frais de notaire</a:t>
                      </a:r>
                      <a:r>
                        <a:rPr kumimoji="0" lang="fr-FR" sz="1800" kern="12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</a:t>
                      </a: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 si acte notarié)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Blocage du capital libéré</a:t>
            </a:r>
            <a:b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928661" y="1785926"/>
          <a:ext cx="7500991" cy="350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5"/>
                <a:gridCol w="1643074"/>
                <a:gridCol w="2571768"/>
                <a:gridCol w="2000264"/>
              </a:tblGrid>
              <a:tr h="10563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24441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Banque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Obtention d’une attestation de la banque relative au montant du capital libéré.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dépenses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/>
          <a:lstStyle/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8"/>
          </a:xfrm>
        </p:spPr>
        <p:txBody>
          <a:bodyPr>
            <a:no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Enregistrement du capital et des statuts</a:t>
            </a:r>
            <a:b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571472" y="1344340"/>
          <a:ext cx="7715304" cy="4738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702"/>
                <a:gridCol w="2427793"/>
                <a:gridCol w="2189982"/>
                <a:gridCol w="1928827"/>
              </a:tblGrid>
              <a:tr h="9014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8245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  <a:endParaRPr lang="fr-FR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Direction des impôts urbains, service d’enregistrement et de timbre, lieu du siège social</a:t>
                      </a:r>
                      <a:endParaRPr lang="fr-FR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Joindre statuts signés, légalisés et timbrés, procès verbal de l’assemblée constitutive pour la société anonyme</a:t>
                      </a:r>
                      <a:endParaRPr lang="fr-FR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0,5% du capital social ; avec un minimum de 1000 DH.</a:t>
                      </a:r>
                      <a:endParaRPr lang="fr-FR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/>
          <a:lstStyle/>
          <a:p>
            <a:pPr algn="ctr"/>
            <a:r>
              <a:rPr lang="fr-FR" b="1" i="1" u="sng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Plan:</a:t>
            </a:r>
            <a:endParaRPr lang="fr-FR" b="1" i="1" u="sng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158" y="1500174"/>
            <a:ext cx="8329642" cy="4824426"/>
          </a:xfrm>
        </p:spPr>
        <p:txBody>
          <a:bodyPr/>
          <a:lstStyle/>
          <a:p>
            <a:pPr>
              <a:lnSpc>
                <a:spcPct val="150000"/>
              </a:lnSpc>
              <a:buClr>
                <a:schemeClr val="tx1"/>
              </a:buClr>
              <a:buNone/>
            </a:pPr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  <a:p>
            <a:pPr marL="571500" indent="-5715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+mj-lt"/>
              <a:buAutoNum type="romanUcPeriod"/>
            </a:pPr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premiers pats pour créer une entreprise.</a:t>
            </a:r>
          </a:p>
          <a:p>
            <a:pPr marL="571500" indent="-5715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+mj-lt"/>
              <a:buAutoNum type="romanUcPeriod"/>
            </a:pPr>
            <a:r>
              <a:rPr lang="fr-FR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Différents types  d’entreprises.</a:t>
            </a:r>
          </a:p>
          <a:p>
            <a:pPr marL="571500" indent="-5715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+mj-lt"/>
              <a:buAutoNum type="romanUcPeriod"/>
            </a:pPr>
            <a:r>
              <a:rPr lang="fr-FR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Formalités pour la constitution d’entreprise.</a:t>
            </a:r>
          </a:p>
          <a:p>
            <a:pPr marL="571500" indent="-571500"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+mj-lt"/>
              <a:buAutoNum type="romanUcPeriod"/>
            </a:pPr>
            <a:r>
              <a:rPr lang="fr-FR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Formalités après la constitution.  </a:t>
            </a:r>
            <a:endParaRPr lang="fr-FR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lnSpc>
                <a:spcPct val="150000"/>
              </a:lnSpc>
              <a:buClr>
                <a:schemeClr val="tx2">
                  <a:lumMod val="50000"/>
                </a:schemeClr>
              </a:buClr>
              <a:buNone/>
            </a:pPr>
            <a:r>
              <a:rPr lang="fr-FR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Conclusion</a:t>
            </a:r>
          </a:p>
          <a:p>
            <a:pPr marL="571500" indent="-571500">
              <a:buClr>
                <a:schemeClr val="tx2">
                  <a:lumMod val="50000"/>
                </a:schemeClr>
              </a:buClr>
              <a:buNone/>
            </a:pPr>
            <a:endParaRPr lang="fr-FR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Clr>
                <a:schemeClr val="tx2">
                  <a:lumMod val="50000"/>
                </a:schemeClr>
              </a:buClr>
              <a:buFont typeface="+mj-lt"/>
              <a:buAutoNum type="romanUcPeriod"/>
            </a:pPr>
            <a:endParaRPr lang="fr-FR" b="1" i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Clr>
                <a:schemeClr val="tx1"/>
              </a:buClr>
              <a:buFont typeface="+mj-lt"/>
              <a:buAutoNum type="romanUcPeriod"/>
            </a:pPr>
            <a:endParaRPr lang="fr-FR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>
            <a:no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Certificat de conformité</a:t>
            </a:r>
            <a:b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42910" y="1714488"/>
          <a:ext cx="7858180" cy="3857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731"/>
                <a:gridCol w="1960478"/>
                <a:gridCol w="2859029"/>
                <a:gridCol w="1404942"/>
              </a:tblGrid>
              <a:tr h="10715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27860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Acte sous-seing privé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C’est un document qui stipule que le créateur a opéré la création de l’entreprise conformément aux lois en vigueur.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dépenses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Dépôts des statuts </a:t>
            </a:r>
            <a:b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642910" y="1643050"/>
          <a:ext cx="7715304" cy="3571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43"/>
                <a:gridCol w="2063782"/>
                <a:gridCol w="3095672"/>
                <a:gridCol w="1365207"/>
              </a:tblGrid>
              <a:tr h="10662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Qui?</a:t>
                      </a:r>
                    </a:p>
                    <a:p>
                      <a:pPr algn="ctr"/>
                      <a:endParaRPr lang="fr-F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Ou?</a:t>
                      </a:r>
                    </a:p>
                    <a:p>
                      <a:pPr algn="ctr"/>
                      <a:endParaRPr lang="fr-F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Comment?</a:t>
                      </a:r>
                    </a:p>
                    <a:p>
                      <a:pPr algn="ctr"/>
                      <a:endParaRPr lang="fr-F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Frais</a:t>
                      </a:r>
                    </a:p>
                    <a:p>
                      <a:pPr algn="ctr"/>
                      <a:endParaRPr lang="fr-F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056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Tribunal de première instance du lieu du siège social.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Dépôts des statuts par les représentants légaux de l’entreprise, joindre le certificat négatif et le certificat de conformité.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 DH Timbres fiscaux.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Inscription aux patentes</a:t>
            </a:r>
            <a:r>
              <a:rPr lang="fr-FR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000101" y="1714488"/>
          <a:ext cx="7286675" cy="400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7"/>
                <a:gridCol w="2253683"/>
                <a:gridCol w="2451047"/>
                <a:gridCol w="1438938"/>
              </a:tblGrid>
              <a:tr h="500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0861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Sous-direction des impôts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 lieu du siège social )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Demande d’inscription sur imprimé accompagnée des documents de constitution de l’entreprise.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dépenses.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42852"/>
            <a:ext cx="8643998" cy="671514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GB" dirty="0" smtClean="0"/>
              <a:t>Mr </a:t>
            </a:r>
            <a:r>
              <a:rPr lang="en-GB" dirty="0" err="1" smtClean="0"/>
              <a:t>Abdelghani</a:t>
            </a:r>
            <a:r>
              <a:rPr lang="en-GB" dirty="0" smtClean="0"/>
              <a:t> </a:t>
            </a:r>
            <a:r>
              <a:rPr lang="en-GB" dirty="0" err="1" smtClean="0"/>
              <a:t>Motia</a:t>
            </a:r>
            <a:r>
              <a:rPr lang="en-GB" dirty="0" smtClean="0"/>
              <a:t> 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Opération </a:t>
            </a:r>
            <a:r>
              <a:rPr lang="fr-FR" dirty="0" err="1" smtClean="0"/>
              <a:t>Alhoda</a:t>
            </a:r>
            <a:r>
              <a:rPr lang="fr-FR" dirty="0" smtClean="0"/>
              <a:t> 1 </a:t>
            </a:r>
            <a:r>
              <a:rPr lang="fr-FR" dirty="0" err="1" smtClean="0"/>
              <a:t>Imm</a:t>
            </a:r>
            <a:r>
              <a:rPr lang="fr-FR" dirty="0" smtClean="0"/>
              <a:t> D, </a:t>
            </a:r>
            <a:r>
              <a:rPr lang="fr-FR" dirty="0" err="1" smtClean="0"/>
              <a:t>Apprt</a:t>
            </a:r>
            <a:r>
              <a:rPr lang="fr-FR" dirty="0" smtClean="0"/>
              <a:t> n° 22</a:t>
            </a:r>
          </a:p>
          <a:p>
            <a:pPr>
              <a:buNone/>
            </a:pPr>
            <a:r>
              <a:rPr lang="fr-FR" dirty="0" smtClean="0"/>
              <a:t>Allal El Fassi </a:t>
            </a:r>
          </a:p>
          <a:p>
            <a:pPr>
              <a:buNone/>
            </a:pPr>
            <a:r>
              <a:rPr lang="fr-FR" dirty="0" smtClean="0"/>
              <a:t>Marrakech 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                                                                                  A Mr Le Directeur De La Direction </a:t>
            </a:r>
          </a:p>
          <a:p>
            <a:pPr>
              <a:buNone/>
            </a:pPr>
            <a:r>
              <a:rPr lang="fr-FR" dirty="0" smtClean="0"/>
              <a:t>                                                                                                 Régionale  Des Impôts.</a:t>
            </a:r>
          </a:p>
          <a:p>
            <a:pPr>
              <a:buNone/>
            </a:pPr>
            <a:r>
              <a:rPr lang="fr-FR" dirty="0" smtClean="0"/>
              <a:t>                                                                                                        Marrakech </a:t>
            </a:r>
          </a:p>
          <a:p>
            <a:pPr>
              <a:buNone/>
            </a:pPr>
            <a:r>
              <a:rPr lang="fr-FR" dirty="0" smtClean="0"/>
              <a:t>                                                                    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Objet : demande d’inscription au rôle de la taxe professionnelle</a:t>
            </a:r>
          </a:p>
          <a:p>
            <a:pPr>
              <a:buNone/>
            </a:pPr>
            <a:r>
              <a:rPr lang="fr-FR" dirty="0" smtClean="0"/>
              <a:t>Activité : Exploitation d’un Restaurant –Pizzeria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Monsieur, 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Je vous prie de bien vouloir accepter ma demande d’inscription au rôle de la taxe professionnelle, pour l’exploitation d’un restaurant- pizzeria,  et dont le nom commerciale est « HAPPY LAND ».</a:t>
            </a:r>
          </a:p>
          <a:p>
            <a:pPr>
              <a:buNone/>
            </a:pPr>
            <a:r>
              <a:rPr lang="fr-FR" dirty="0" smtClean="0"/>
              <a:t>Dans l’attente d’une réponse favorable veuillez agréer Monsieur nos sincères salutations.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                                                                                  </a:t>
            </a:r>
          </a:p>
          <a:p>
            <a:pPr>
              <a:buNone/>
            </a:pPr>
            <a:r>
              <a:rPr lang="fr-FR" dirty="0" smtClean="0"/>
              <a:t>                                                                                                 </a:t>
            </a:r>
            <a:r>
              <a:rPr lang="en-GB" dirty="0" smtClean="0"/>
              <a:t>Marrakech, le 06 Mars 2009     </a:t>
            </a:r>
            <a:endParaRPr lang="fr-FR" dirty="0" smtClean="0"/>
          </a:p>
          <a:p>
            <a:pPr>
              <a:buNone/>
            </a:pPr>
            <a:r>
              <a:rPr lang="en-GB" dirty="0" smtClean="0"/>
              <a:t>                                                                        </a:t>
            </a:r>
            <a:endParaRPr lang="fr-FR" dirty="0" smtClean="0"/>
          </a:p>
          <a:p>
            <a:pPr>
              <a:buNone/>
            </a:pPr>
            <a:r>
              <a:rPr lang="en-GB" dirty="0" smtClean="0"/>
              <a:t>                                                                                      						 Mr </a:t>
            </a:r>
            <a:r>
              <a:rPr lang="en-GB" dirty="0" err="1" smtClean="0"/>
              <a:t>Abdelghani</a:t>
            </a:r>
            <a:r>
              <a:rPr lang="en-GB" dirty="0" smtClean="0"/>
              <a:t> </a:t>
            </a:r>
            <a:r>
              <a:rPr lang="en-GB" dirty="0" err="1" smtClean="0"/>
              <a:t>Motia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85725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Parution d’une publicité légale</a:t>
            </a:r>
            <a:endParaRPr lang="fr-FR" sz="2800" b="1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928662" y="1785926"/>
          <a:ext cx="7358114" cy="35004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803"/>
                <a:gridCol w="2165254"/>
                <a:gridCol w="2066329"/>
                <a:gridCol w="1612728"/>
              </a:tblGrid>
              <a:tr h="64294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 smtClean="0"/>
                    </a:p>
                  </a:txBody>
                  <a:tcPr/>
                </a:tc>
              </a:tr>
              <a:tr h="25860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Bulletin officiel ou journal ( rubrique des annonces légales).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Parution d’un résumé des statuts, pièces à fournir : n° de dépôt des statuts.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500 DH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flipV="1">
            <a:off x="457200" y="-285775"/>
            <a:ext cx="8229600" cy="71437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cap="all" dirty="0" smtClean="0"/>
              <a:t/>
            </a:r>
            <a:br>
              <a:rPr lang="fr-FR" b="1" cap="all" dirty="0" smtClean="0"/>
            </a:b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b="1" u="sng" cap="all" dirty="0" err="1" smtClean="0"/>
              <a:t>boustane</a:t>
            </a:r>
            <a:r>
              <a:rPr lang="fr-FR" b="1" u="sng" cap="all" dirty="0" smtClean="0"/>
              <a:t> d’ART</a:t>
            </a:r>
            <a:endParaRPr lang="fr-FR" b="1" cap="all" dirty="0" smtClean="0"/>
          </a:p>
          <a:p>
            <a:pPr algn="ctr">
              <a:buNone/>
            </a:pPr>
            <a:r>
              <a:rPr lang="fr-FR" b="1" cap="all" dirty="0" smtClean="0"/>
              <a:t>constitution</a:t>
            </a: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Aux termes d'un ASSP en date du 01 avril 2008 à rabat, il a été constitué une société aux caractéristiques suivantes :</a:t>
            </a:r>
          </a:p>
          <a:p>
            <a:pPr>
              <a:buNone/>
            </a:pPr>
            <a:r>
              <a:rPr lang="fr-FR" b="1" dirty="0" smtClean="0"/>
              <a:t> </a:t>
            </a:r>
            <a:endParaRPr lang="fr-FR" dirty="0" smtClean="0"/>
          </a:p>
          <a:p>
            <a:pPr lvl="0">
              <a:buNone/>
            </a:pPr>
            <a:r>
              <a:rPr lang="fr-FR" b="1" dirty="0" smtClean="0"/>
              <a:t>DENOMINATION</a:t>
            </a:r>
            <a:r>
              <a:rPr lang="fr-FR" dirty="0" smtClean="0"/>
              <a:t>: BOUSTANE D’ART</a:t>
            </a:r>
            <a:r>
              <a:rPr lang="fr-FR" cap="all" dirty="0" smtClean="0"/>
              <a:t>.</a:t>
            </a:r>
            <a:endParaRPr lang="fr-FR" dirty="0" smtClean="0"/>
          </a:p>
          <a:p>
            <a:pPr lvl="0">
              <a:buNone/>
            </a:pPr>
            <a:r>
              <a:rPr lang="fr-FR" b="1" cap="all" dirty="0" smtClean="0"/>
              <a:t>Forme juridique </a:t>
            </a:r>
            <a:r>
              <a:rPr lang="fr-FR" dirty="0" smtClean="0"/>
              <a:t>: </a:t>
            </a:r>
            <a:r>
              <a:rPr lang="fr-FR" cap="all" dirty="0" smtClean="0"/>
              <a:t>SARL (AU)</a:t>
            </a:r>
            <a:endParaRPr lang="fr-FR" dirty="0" smtClean="0"/>
          </a:p>
          <a:p>
            <a:pPr lvl="0">
              <a:buNone/>
            </a:pPr>
            <a:r>
              <a:rPr lang="fr-FR" b="1" cap="all" dirty="0" smtClean="0"/>
              <a:t>Objet</a:t>
            </a:r>
            <a:r>
              <a:rPr lang="fr-FR" cap="all" dirty="0" smtClean="0"/>
              <a:t>: </a:t>
            </a:r>
            <a:r>
              <a:rPr lang="fr-FR" dirty="0" smtClean="0"/>
              <a:t>Conception, réalisation, étude, aménagement, entretien des jardins et des espaces vert</a:t>
            </a:r>
          </a:p>
          <a:p>
            <a:pPr>
              <a:buNone/>
            </a:pPr>
            <a:r>
              <a:rPr lang="fr-FR" dirty="0" smtClean="0"/>
              <a:t>                    Achat, vente, plantation, import export  des fleures et plantations ornementales  </a:t>
            </a:r>
          </a:p>
          <a:p>
            <a:pPr lvl="0">
              <a:buNone/>
            </a:pPr>
            <a:r>
              <a:rPr lang="fr-FR" b="1" cap="all" dirty="0" smtClean="0"/>
              <a:t>siège social</a:t>
            </a:r>
            <a:r>
              <a:rPr lang="fr-FR" cap="all" dirty="0" smtClean="0"/>
              <a:t> </a:t>
            </a:r>
            <a:r>
              <a:rPr lang="fr-FR" dirty="0" smtClean="0"/>
              <a:t>: Mini parc –place Youssoufia –Rabat  </a:t>
            </a:r>
          </a:p>
          <a:p>
            <a:pPr lvl="0">
              <a:buNone/>
            </a:pPr>
            <a:r>
              <a:rPr lang="fr-FR" b="1" cap="all" dirty="0" smtClean="0"/>
              <a:t>Capital social</a:t>
            </a:r>
            <a:r>
              <a:rPr lang="fr-FR" cap="all" dirty="0" smtClean="0"/>
              <a:t> : </a:t>
            </a:r>
            <a:r>
              <a:rPr lang="fr-FR" dirty="0" smtClean="0"/>
              <a:t>Le capital social est fixé à 10.000 DH divisé en 100 parts de 100 DH chacune, entièrement souscrites et libérées, attribuées à l’associé unique</a:t>
            </a:r>
          </a:p>
          <a:p>
            <a:pPr lvl="0">
              <a:buNone/>
            </a:pPr>
            <a:r>
              <a:rPr lang="fr-FR" b="1" dirty="0" smtClean="0"/>
              <a:t>MR  BORJ MOHAMMED, demeurant à rue 158 n° 61 groupe 7 Kenitra : 100 parts.</a:t>
            </a:r>
            <a:endParaRPr lang="fr-FR" dirty="0" smtClean="0"/>
          </a:p>
          <a:p>
            <a:pPr lvl="0">
              <a:buNone/>
            </a:pPr>
            <a:r>
              <a:rPr lang="fr-FR" b="1" cap="all" dirty="0" smtClean="0"/>
              <a:t>Gérance</a:t>
            </a:r>
            <a:r>
              <a:rPr lang="fr-FR" b="1" dirty="0" smtClean="0"/>
              <a:t> : MR  BORJ MOHAMMED </a:t>
            </a:r>
            <a:r>
              <a:rPr lang="fr-FR" dirty="0" smtClean="0"/>
              <a:t>est désigné gérant de la société pour une durée illimitée.</a:t>
            </a:r>
          </a:p>
          <a:p>
            <a:pPr lvl="0">
              <a:buNone/>
            </a:pPr>
            <a:r>
              <a:rPr lang="fr-FR" b="1" dirty="0" smtClean="0"/>
              <a:t>ANNEE SOCIALE</a:t>
            </a:r>
            <a:r>
              <a:rPr lang="fr-FR" dirty="0" smtClean="0"/>
              <a:t> : du 1</a:t>
            </a:r>
            <a:r>
              <a:rPr lang="fr-FR" baseline="30000" dirty="0" smtClean="0"/>
              <a:t>er</a:t>
            </a:r>
            <a:r>
              <a:rPr lang="fr-FR" dirty="0" smtClean="0"/>
              <a:t> janv. au 31 déc. de chaque année.</a:t>
            </a:r>
          </a:p>
          <a:p>
            <a:pPr lvl="0">
              <a:buNone/>
            </a:pPr>
            <a:r>
              <a:rPr lang="fr-FR" b="1" cap="all" dirty="0" smtClean="0"/>
              <a:t>Durée</a:t>
            </a:r>
            <a:r>
              <a:rPr lang="fr-FR" cap="all" dirty="0" smtClean="0"/>
              <a:t> : </a:t>
            </a:r>
            <a:r>
              <a:rPr lang="fr-FR" dirty="0" smtClean="0"/>
              <a:t>99 ans à partir de la date de constitution.</a:t>
            </a:r>
          </a:p>
          <a:p>
            <a:pPr lvl="0">
              <a:buNone/>
            </a:pPr>
            <a:r>
              <a:rPr lang="fr-FR" b="1" cap="all" dirty="0" smtClean="0"/>
              <a:t>RC </a:t>
            </a:r>
            <a:r>
              <a:rPr lang="fr-FR" dirty="0" smtClean="0"/>
              <a:t>: ……………. Rabat </a:t>
            </a:r>
          </a:p>
          <a:p>
            <a:pPr>
              <a:buNone/>
            </a:pPr>
            <a:r>
              <a:rPr lang="fr-FR" dirty="0" smtClean="0"/>
              <a:t> </a:t>
            </a:r>
          </a:p>
          <a:p>
            <a:pPr>
              <a:buNone/>
            </a:pPr>
            <a:r>
              <a:rPr lang="fr-FR" dirty="0" smtClean="0"/>
              <a:t>Le dépôt légal a été effectué au greffe du tribunal de Commerce de Rabat, le ……………… sous le n° ………..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Immatriculation au registre de commerce</a:t>
            </a:r>
            <a:endParaRPr lang="fr-FR" sz="2800" b="1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85786" y="1428736"/>
          <a:ext cx="7715305" cy="4686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4378"/>
                <a:gridCol w="2632661"/>
                <a:gridCol w="2443242"/>
                <a:gridCol w="1455024"/>
              </a:tblGrid>
              <a:tr h="8716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7717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S.A.R.L,  S.N.C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Tribunal de première instance du lieu du siège social (service du registre de commerce)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Demande sur deux imprimés avec signature légalisés accompagnée de la déclaration des patentes du certificat négatif, des statuts et de l’avis du journal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180 DH des timbres fiscaux.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572296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fr-FR" sz="4800" b="1" i="1" dirty="0" smtClean="0"/>
              <a:t>Déclaration d'immatriculation</a:t>
            </a:r>
          </a:p>
          <a:p>
            <a:pPr algn="ctr">
              <a:buNone/>
            </a:pPr>
            <a:r>
              <a:rPr lang="fr-FR" sz="4800" b="1" i="1" dirty="0" smtClean="0"/>
              <a:t>au registre du commerce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1)Nom………...…......…...…..prénoms…...…..……...……………nationalité…...………...………..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2) Nom sous lequel le commerce est exercé (surnom ou pseudonyme)…………..……...…….………..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3) Date et lieu de naissance…………...…….………………..adresse personnelle…………….………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………………....….…………….…………...……...……...…………C.I.N n°(1)…………………..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4) S'il y a lieu, nature et date de l'acte autorisant le mineur à faire le commerce ou le tuteur à exploiter les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biens du mineur…………………………………………………………………………………………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5) Régime matrimonial du commerçant étranger…………………………………………………………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6) Activité effectivement exercée……………………………………………………………………….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(du principal établissement…………………………………………………………………..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(……………………………...…………………………………Patente n°…………….…..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7) Adresse (de la succursale ou agence au Maroc………………………………………………………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(……………………………...…………………………………Patente n°…………….…..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(de la succursale ou agence à l'étranger (2)…………………………………………………..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8) Origine du fonds : (3)…………………..ancien propriétaire………………………………………….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RC n° s'il y a lieu……………………………...…...……………………...……………………….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9) Enseigne utilisée……………………………date du certificat négatif (s'il y a lieu)……………………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10) Nom, prénoms du fondé de pouvoir………………………………………………………………..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date et lieu de naissance…………………………………...…………nationalité……...……………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Adresse personnelle……………………………………………………C.I.N n°(1)...……………..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11) Date de commencement d'exploitation………..……..……...…………………………………..…..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12) Etablissements de commerce précédemment exploités ou ceux exploités actuellement dans le ressort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d'autres tribunaux……………………………………………………………………………………….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13) Brevets d'invention exploités déposés le ………………………………..n° de délivrance………….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Marques de fabrique, de commerce ou de service déposées le ……………………sous n°……….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14) Association de fait avec (…………………………………………………..R.C n°………………..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(…………………………………………………..R.C n°………………..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(…………………………………………………..R.C n°………………..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(…………………………………………………..R.C n°………………..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********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Le soussigné (4)…………………………………………………..adresse personnelle………………..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……………………………………………………………………..qualités………………………….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certifie l'exactitude des indications portées sur la présente déclaration d'immatriculation.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Pièces produites………. Fait en triple exemplaire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Cadre réservé à la légalisation de ………le……………..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signature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Déclaration d'immatriculation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au registre du commerce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Le déclarant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(1) pour les étrangers résidents au Maroc n° de la carte d'immatriculation, pour les non résidents n° du passeport ou autre pièce d'identité, en indiquant la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date et le lieu de délivrance. (2) indiquer la ville, le département et le pays. (3) création-achat-partage-licitation-donation-indivision. (4) en cas de</a:t>
            </a:r>
          </a:p>
          <a:p>
            <a:pPr>
              <a:lnSpc>
                <a:spcPct val="120000"/>
              </a:lnSpc>
              <a:buNone/>
            </a:pPr>
            <a:r>
              <a:rPr lang="fr-FR" sz="3200" b="1" dirty="0" smtClean="0"/>
              <a:t>mandataire indiquer qualités et adresse personnelle.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0" y="571480"/>
            <a:ext cx="8305800" cy="3296416"/>
          </a:xfrm>
        </p:spPr>
        <p:txBody>
          <a:bodyPr>
            <a:normAutofit/>
          </a:bodyPr>
          <a:lstStyle/>
          <a:p>
            <a:pPr marL="1028700" indent="-1028700" algn="ctr">
              <a:buFont typeface="+mj-lt"/>
              <a:buAutoNum type="romanUcPeriod" startAt="4"/>
            </a:pPr>
            <a:r>
              <a:rPr lang="fr-FR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Formalités après la constitution </a:t>
            </a:r>
            <a:endParaRPr lang="fr-FR" b="1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57200" y="-45719"/>
            <a:ext cx="8229600" cy="1331579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Demande d’autorisation administrative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</p:nvPr>
        </p:nvGraphicFramePr>
        <p:xfrm>
          <a:off x="857224" y="1571612"/>
          <a:ext cx="7643865" cy="45005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6295"/>
                <a:gridCol w="2214444"/>
                <a:gridCol w="2706542"/>
                <a:gridCol w="1246584"/>
              </a:tblGrid>
              <a:tr h="71438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 </a:t>
                      </a: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3586194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Toutes entreprises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 commune la plus proche du lieu du siège social.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Demande sur simple lettre accompagnée de copies de l’attestation d’enregistrement au registre de commerce, du central du bail, de la carte d’identité nationale d’un certificat de résidence.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Néant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428596" y="285729"/>
            <a:ext cx="3429024" cy="642941"/>
          </a:xfrm>
        </p:spPr>
        <p:txBody>
          <a:bodyPr>
            <a:noAutofit/>
          </a:bodyPr>
          <a:lstStyle/>
          <a:p>
            <a:pPr algn="ctr"/>
            <a:r>
              <a:rPr lang="fr-FR" sz="4400" u="sng" dirty="0" smtClean="0">
                <a:solidFill>
                  <a:schemeClr val="tx2">
                    <a:lumMod val="50000"/>
                  </a:schemeClr>
                </a:solidFill>
              </a:rPr>
              <a:t>Introduction</a:t>
            </a:r>
            <a:endParaRPr lang="fr-FR" sz="44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357158" y="1071546"/>
            <a:ext cx="2462242" cy="39365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sz="3200" b="1" i="1" dirty="0" smtClean="0">
                <a:solidFill>
                  <a:schemeClr val="tx2">
                    <a:lumMod val="75000"/>
                  </a:schemeClr>
                </a:solidFill>
              </a:rPr>
              <a:t>Entreprise?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endParaRPr lang="fr-FR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>
                    <a:lumMod val="50000"/>
                  </a:schemeClr>
                </a:solidFill>
              </a:rPr>
              <a:t> Coté économique.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</a:pPr>
            <a:endParaRPr lang="fr-FR" sz="2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Font typeface="Arial" pitchFamily="34" charset="0"/>
              <a:buChar char="•"/>
            </a:pPr>
            <a:r>
              <a:rPr lang="fr-FR" sz="2000" dirty="0" smtClean="0">
                <a:solidFill>
                  <a:schemeClr val="tx2">
                    <a:lumMod val="50000"/>
                  </a:schemeClr>
                </a:solidFill>
              </a:rPr>
              <a:t> Coté juridique.</a:t>
            </a:r>
            <a:endParaRPr lang="fr-FR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8" name="Picture 4" descr="C:\Users\farah\Desktop\projet\images\1238518929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942" r="594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Déclaration d’existence aux impôts</a:t>
            </a: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85786" y="1857364"/>
          <a:ext cx="7572428" cy="3539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7748"/>
                <a:gridCol w="1768523"/>
                <a:gridCol w="2813559"/>
                <a:gridCol w="1382598"/>
              </a:tblGrid>
              <a:tr h="97915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</a:tr>
              <a:tr h="2378435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Toutes entreprises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Direction des impôts et des taxes assimilés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Demande sur imprimé accompagnée des statuts d’un P.V de l’assemblée constitutive pour la (S.A) l’inscription au registre du commerce.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dépenses.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53120"/>
          </a:xfrm>
        </p:spPr>
        <p:txBody>
          <a:bodyPr/>
          <a:lstStyle/>
          <a:p>
            <a:pPr>
              <a:buNone/>
            </a:pPr>
            <a:endParaRPr lang="fr-FR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4348" y="0"/>
          <a:ext cx="7786742" cy="6858000"/>
        </p:xfrm>
        <a:graphic>
          <a:graphicData uri="http://schemas.openxmlformats.org/presentationml/2006/ole">
            <p:oleObj spid="_x0000_s1026" name="Acrobat Document" r:id="rId3" imgW="7563600" imgH="106959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14311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r-FR" sz="24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Affiliation à la Caisse Nationale de Sécurité Sociale </a:t>
            </a:r>
            <a:br>
              <a:rPr lang="fr-FR" sz="24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fr-FR" sz="24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CNSS )</a:t>
            </a:r>
            <a:r>
              <a:rPr lang="fr-FR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400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857225" y="2099983"/>
          <a:ext cx="7643865" cy="4128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4929"/>
                <a:gridCol w="1469761"/>
                <a:gridCol w="2788559"/>
                <a:gridCol w="1410616"/>
              </a:tblGrid>
              <a:tr h="124020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fr-F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fr-F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fr-F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fr-FR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</a:tr>
              <a:tr h="280231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Toutes entreprises commence avec le premier salarié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Délégation de la CNSS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Demande sur imprimée accompagnée des statuts du certificat d’inscription aux patentes et de l’inscription au registre de commerce.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dépenses.</a:t>
                      </a:r>
                      <a:endParaRPr lang="fr-FR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0"/>
            <a:ext cx="77867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fr-F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"/>
            <a:ext cx="75724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fr-FR" sz="24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(dahir du 2 juillet 1947 portant réglementation du travail)</a:t>
            </a:r>
            <a:br>
              <a:rPr lang="fr-FR" sz="24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4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85786" y="2000240"/>
          <a:ext cx="7358112" cy="4176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528"/>
                <a:gridCol w="1839528"/>
                <a:gridCol w="1839528"/>
                <a:gridCol w="1839528"/>
              </a:tblGrid>
              <a:tr h="8815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Ou?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2618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Toutes entreprises 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Inspection du travail.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Statut</a:t>
                      </a:r>
                    </a:p>
                    <a:p>
                      <a:pPr lvl="0"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Lettre de déclaration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Bordereau de la CNSS contenant la liste des salariés.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frais.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Livre de paie vierge</a:t>
            </a: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85785" y="2285992"/>
          <a:ext cx="7715306" cy="2971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077"/>
                <a:gridCol w="1970743"/>
                <a:gridCol w="1970743"/>
                <a:gridCol w="1970743"/>
              </a:tblGrid>
              <a:tr h="114300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</a:tr>
              <a:tr h="16456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Toutes entreprises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Inspection de travail.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frais.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500198"/>
          </a:xfrm>
        </p:spPr>
        <p:txBody>
          <a:bodyPr>
            <a:normAutofit/>
          </a:bodyPr>
          <a:lstStyle/>
          <a:p>
            <a:pPr algn="ctr"/>
            <a: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registres vierges.</a:t>
            </a:r>
            <a:br>
              <a:rPr lang="fr-FR" sz="2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fr-FR" sz="2800" b="1" i="1" u="sng" dirty="0"/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1285852" y="1643050"/>
          <a:ext cx="6583680" cy="3550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</a:tblGrid>
              <a:tr h="12144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Qui?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Ou?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Comment?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Frais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fr-FR" dirty="0"/>
                    </a:p>
                  </a:txBody>
                  <a:tcPr/>
                </a:tc>
              </a:tr>
              <a:tr h="22247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Toutes entreprises </a:t>
                      </a:r>
                    </a:p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Tribunal de première instance ou de commerce.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endParaRPr kumimoji="0" lang="fr-FR" sz="1800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50000"/>
                        </a:lnSpc>
                      </a:pPr>
                      <a:r>
                        <a:rPr kumimoji="0" lang="fr-FR" sz="1800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Pas de frais.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153540"/>
          </a:xfrm>
        </p:spPr>
        <p:txBody>
          <a:bodyPr>
            <a:normAutofit/>
          </a:bodyPr>
          <a:lstStyle/>
          <a:p>
            <a:pPr algn="ctr"/>
            <a:r>
              <a:rPr lang="fr-FR" sz="7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Conclusion</a:t>
            </a:r>
            <a:endParaRPr lang="fr-FR" sz="7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 flipV="1">
            <a:off x="457200" y="6324599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 flipV="1">
            <a:off x="457200" y="-571528"/>
            <a:ext cx="8229600" cy="142876"/>
          </a:xfrm>
        </p:spPr>
        <p:txBody>
          <a:bodyPr>
            <a:noAutofit/>
          </a:bodyPr>
          <a:lstStyle/>
          <a:p>
            <a:pPr algn="ctr"/>
            <a:endParaRPr lang="fr-FR" sz="8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50000"/>
                </a:schemeClr>
              </a:solidFill>
              <a:latin typeface="Berylium" pitchFamily="2" charset="0"/>
              <a:cs typeface="Times New Roman" pitchFamily="18" charset="0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r-FR" b="1" i="1" u="sng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Bibliographie:</a:t>
            </a:r>
          </a:p>
          <a:p>
            <a:pPr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fr-FR" sz="20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Centre Régional d’Investissement  CRI</a:t>
            </a:r>
          </a:p>
          <a:p>
            <a:pPr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fr-FR" sz="20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Fiduciaire SUMMIT CONSEIL</a:t>
            </a:r>
          </a:p>
          <a:p>
            <a:pPr>
              <a:buClr>
                <a:schemeClr val="tx2">
                  <a:lumMod val="50000"/>
                </a:schemeClr>
              </a:buClr>
              <a:buFont typeface="Wingdings" pitchFamily="2" charset="2"/>
              <a:buChar char="§"/>
            </a:pPr>
            <a:r>
              <a:rPr lang="fr-FR" sz="20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www.businesspme.com</a:t>
            </a:r>
          </a:p>
          <a:p>
            <a:pPr algn="ctr">
              <a:buClr>
                <a:schemeClr val="tx2">
                  <a:lumMod val="50000"/>
                </a:schemeClr>
              </a:buClr>
              <a:buNone/>
            </a:pPr>
            <a:r>
              <a:rPr lang="fr-FR" sz="8800" dirty="0" smtClean="0">
                <a:solidFill>
                  <a:schemeClr val="tx2">
                    <a:lumMod val="50000"/>
                  </a:schemeClr>
                </a:solidFill>
                <a:latin typeface="Arial Rounded MT Bold" pitchFamily="34" charset="0"/>
              </a:rPr>
              <a:t>Merci de votre attention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939358"/>
          </a:xfrm>
        </p:spPr>
        <p:txBody>
          <a:bodyPr>
            <a:noAutofit/>
          </a:bodyPr>
          <a:lstStyle/>
          <a:p>
            <a:pPr marL="1143000" indent="-1143000" algn="ctr">
              <a:buFont typeface="+mj-lt"/>
              <a:buAutoNum type="romanUcPeriod"/>
            </a:pPr>
            <a:r>
              <a:rPr lang="fr-FR" sz="72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premiers pats pour créer une entreprise</a:t>
            </a:r>
            <a:r>
              <a:rPr lang="fr-FR" sz="7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fr-FR" sz="7200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09600" y="1"/>
            <a:ext cx="5605474" cy="928670"/>
          </a:xfrm>
        </p:spPr>
        <p:txBody>
          <a:bodyPr>
            <a:no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fr-FR" sz="3200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 profil de l’entrepreneur </a:t>
            </a:r>
            <a:endParaRPr lang="fr-FR" sz="3200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half" idx="2"/>
          </p:nvPr>
        </p:nvSpPr>
        <p:spPr>
          <a:xfrm>
            <a:off x="214282" y="1500174"/>
            <a:ext cx="3357586" cy="442915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Les objectifs personnels. 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2000"/>
            </a:pPr>
            <a:endParaRPr lang="fr-FR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Les compétences.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</a:pPr>
            <a:endParaRPr lang="fr-FR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farah\Desktop\projet\images\assurance_entrepris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7442" b="744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571504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test</a:t>
            </a:r>
            <a:endParaRPr lang="fr-FR" b="1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Espace réservé du contenu 6"/>
          <p:cNvGraphicFramePr>
            <a:graphicFrameLocks noGrp="1"/>
          </p:cNvGraphicFramePr>
          <p:nvPr>
            <p:ph idx="1"/>
          </p:nvPr>
        </p:nvGraphicFramePr>
        <p:xfrm>
          <a:off x="500034" y="1214422"/>
          <a:ext cx="8229600" cy="471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3494"/>
                <a:gridCol w="1571636"/>
                <a:gridCol w="1614470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JE SUIS </a:t>
                      </a:r>
                      <a:r>
                        <a:rPr kumimoji="0"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OUI </a:t>
                      </a:r>
                      <a:r>
                        <a:rPr kumimoji="0" lang="fr-F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NON </a:t>
                      </a:r>
                    </a:p>
                    <a:p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Curieux	</a:t>
                      </a:r>
                    </a:p>
                    <a:p>
                      <a:pPr algn="ctr"/>
                      <a:endParaRPr kumimoji="0" lang="fr-FR" sz="1400" b="1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Habitué à prendre des décisions</a:t>
                      </a:r>
                    </a:p>
                    <a:p>
                      <a:pPr algn="ctr"/>
                      <a:endParaRPr kumimoji="0" lang="fr-FR" sz="1400" b="1" kern="1200" dirty="0" smtClean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Prêt à assumer les risques</a:t>
                      </a:r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Quelqu’un qui aime beaucoup travailler</a:t>
                      </a:r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Quelqu’un qui supporte bien les stress	</a:t>
                      </a:r>
                    </a:p>
                    <a:p>
                      <a:pPr algn="ctr"/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Quelqu’un qui aime les changements</a:t>
                      </a:r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Quelqu’un qui apprend par les erreurs	</a:t>
                      </a:r>
                    </a:p>
                    <a:p>
                      <a:pPr algn="ctr"/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Quelqu’un qui a de bons contacts avec les gens</a:t>
                      </a:r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1" kern="12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Quelqu’un qui sait planifier son temps	</a:t>
                      </a:r>
                    </a:p>
                    <a:p>
                      <a:pPr algn="ctr"/>
                      <a:endParaRPr lang="fr-FR" sz="1400" b="1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609600" y="0"/>
            <a:ext cx="4391028" cy="857231"/>
          </a:xfrm>
        </p:spPr>
        <p:txBody>
          <a:bodyPr>
            <a:normAutofit/>
          </a:bodyPr>
          <a:lstStyle/>
          <a:p>
            <a:pPr marL="742950" indent="-742950" algn="ctr">
              <a:buFont typeface="+mj-lt"/>
              <a:buAutoNum type="arabicPeriod" startAt="2"/>
            </a:pPr>
            <a:r>
              <a:rPr lang="fr-FR" sz="3600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L’idée du projet </a:t>
            </a:r>
            <a:endParaRPr lang="fr-FR" sz="3600" i="1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214282" y="1214422"/>
            <a:ext cx="3071834" cy="450059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Une idée nouvelle. 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Un nouveau produit révolutionnaire. 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Un service que tout le monde attend. 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Un produit ou un service déjà existant.</a:t>
            </a:r>
          </a:p>
          <a:p>
            <a:endParaRPr lang="fr-FR" dirty="0"/>
          </a:p>
        </p:txBody>
      </p:sp>
      <p:pic>
        <p:nvPicPr>
          <p:cNvPr id="3074" name="Picture 2" descr="C:\Users\farah\Desktop\projet\images\IDE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7778" b="1777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14282" y="214291"/>
            <a:ext cx="4357718" cy="500065"/>
          </a:xfrm>
        </p:spPr>
        <p:txBody>
          <a:bodyPr>
            <a:normAutofit fontScale="90000"/>
          </a:bodyPr>
          <a:lstStyle/>
          <a:p>
            <a:pPr marL="742950" indent="-742950" algn="ctr">
              <a:buFont typeface="+mj-lt"/>
              <a:buAutoNum type="arabicPeriod" startAt="3"/>
            </a:pPr>
            <a:r>
              <a:rPr lang="fr-FR" sz="3600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L’étude de march</a:t>
            </a:r>
            <a:r>
              <a:rPr lang="fr-FR" sz="4000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é</a:t>
            </a:r>
            <a:r>
              <a:rPr lang="fr-FR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fr-FR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2"/>
          </p:nvPr>
        </p:nvSpPr>
        <p:spPr>
          <a:xfrm>
            <a:off x="285720" y="1500174"/>
            <a:ext cx="2786082" cy="4286280"/>
          </a:xfrm>
        </p:spPr>
        <p:txBody>
          <a:bodyPr/>
          <a:lstStyle/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Produit ou service?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</a:pPr>
            <a:endParaRPr lang="fr-FR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Clients?</a:t>
            </a: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endParaRPr lang="fr-FR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Clr>
                <a:schemeClr val="tx2">
                  <a:lumMod val="50000"/>
                </a:schemeClr>
              </a:buClr>
              <a:buSzPct val="100000"/>
              <a:buFont typeface="Wingdings" pitchFamily="2" charset="2"/>
              <a:buChar char="Ø"/>
            </a:pPr>
            <a:r>
              <a:rPr lang="fr-FR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Concurrents ?</a:t>
            </a:r>
          </a:p>
          <a:p>
            <a:endParaRPr lang="fr-FR" dirty="0"/>
          </a:p>
        </p:txBody>
      </p:sp>
      <p:pic>
        <p:nvPicPr>
          <p:cNvPr id="4100" name="Picture 4" descr="C:\Users\farah\Desktop\projet\images\etude_de_marche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7442" b="7442"/>
          <a:stretch>
            <a:fillRect/>
          </a:stretch>
        </p:blipFill>
        <p:spPr bwMode="auto">
          <a:xfrm rot="420000">
            <a:off x="3479714" y="1212247"/>
            <a:ext cx="4831934" cy="40185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42844" y="428604"/>
            <a:ext cx="8305800" cy="4071966"/>
          </a:xfrm>
        </p:spPr>
        <p:txBody>
          <a:bodyPr>
            <a:normAutofit/>
          </a:bodyPr>
          <a:lstStyle/>
          <a:p>
            <a:pPr marL="1028700" indent="-1028700" algn="ctr">
              <a:lnSpc>
                <a:spcPct val="150000"/>
              </a:lnSpc>
              <a:buFont typeface="+mj-lt"/>
              <a:buAutoNum type="romanUcPeriod" startAt="2"/>
            </a:pPr>
            <a:r>
              <a:rPr lang="fr-FR" sz="4800" b="1" i="1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Différents types  d’entreprises au Maroc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Personnalisé 3">
      <a:dk1>
        <a:srgbClr val="0C0C0C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1271</TotalTime>
  <Words>1355</Words>
  <Application>Microsoft Office PowerPoint</Application>
  <PresentationFormat>Affichage à l'écran (4:3)</PresentationFormat>
  <Paragraphs>443</Paragraphs>
  <Slides>39</Slides>
  <Notes>2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1" baseType="lpstr">
      <vt:lpstr>Débit</vt:lpstr>
      <vt:lpstr>Acrobat Document</vt:lpstr>
      <vt:lpstr>Comment faire pour créer une entreprise ?</vt:lpstr>
      <vt:lpstr>Plan:</vt:lpstr>
      <vt:lpstr>Introduction</vt:lpstr>
      <vt:lpstr>Les premiers pats pour créer une entreprise </vt:lpstr>
      <vt:lpstr>Le profil de l’entrepreneur </vt:lpstr>
      <vt:lpstr>test</vt:lpstr>
      <vt:lpstr>L’idée du projet </vt:lpstr>
      <vt:lpstr>L’étude de marché </vt:lpstr>
      <vt:lpstr>Les Différents types  d’entreprises au Maroc </vt:lpstr>
      <vt:lpstr>Diapositive 10</vt:lpstr>
      <vt:lpstr>Diapositive 11</vt:lpstr>
      <vt:lpstr>Formalités pour la constitution d’entreprise </vt:lpstr>
      <vt:lpstr>Certificats négatifs</vt:lpstr>
      <vt:lpstr>Diapositive 14</vt:lpstr>
      <vt:lpstr>Statuts de la sociétés et Contrat  de bail</vt:lpstr>
      <vt:lpstr>Nomination des gérants </vt:lpstr>
      <vt:lpstr>Blocage du capital libéré </vt:lpstr>
      <vt:lpstr>Diapositive 18</vt:lpstr>
      <vt:lpstr>Enregistrement du capital et des statuts </vt:lpstr>
      <vt:lpstr>Certificat de conformité </vt:lpstr>
      <vt:lpstr>Dépôts des statuts  </vt:lpstr>
      <vt:lpstr>Inscription aux patentes </vt:lpstr>
      <vt:lpstr>Diapositive 23</vt:lpstr>
      <vt:lpstr>Parution d’une publicité légale</vt:lpstr>
      <vt:lpstr> </vt:lpstr>
      <vt:lpstr>Immatriculation au registre de commerce</vt:lpstr>
      <vt:lpstr>Diapositive 27</vt:lpstr>
      <vt:lpstr>Formalités après la constitution </vt:lpstr>
      <vt:lpstr>Demande d’autorisation administrative</vt:lpstr>
      <vt:lpstr>Déclaration d’existence aux impôts</vt:lpstr>
      <vt:lpstr>Diapositive 31</vt:lpstr>
      <vt:lpstr>Affiliation à la Caisse Nationale de Sécurité Sociale  ( CNSS ) </vt:lpstr>
      <vt:lpstr>Diapositive 33</vt:lpstr>
      <vt:lpstr>Diapositive 34</vt:lpstr>
      <vt:lpstr>(dahir du 2 juillet 1947 portant réglementation du travail) </vt:lpstr>
      <vt:lpstr>Livre de paie vierge</vt:lpstr>
      <vt:lpstr>Les registres vierges. </vt:lpstr>
      <vt:lpstr>Conclusion</vt:lpstr>
      <vt:lpstr>Diapositive 39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Création d’une entreprise</dc:title>
  <dc:creator>farah</dc:creator>
  <cp:lastModifiedBy>Takeshi</cp:lastModifiedBy>
  <cp:revision>134</cp:revision>
  <dcterms:created xsi:type="dcterms:W3CDTF">2009-06-10T22:10:14Z</dcterms:created>
  <dcterms:modified xsi:type="dcterms:W3CDTF">2011-05-05T02:05:13Z</dcterms:modified>
</cp:coreProperties>
</file>